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52" r:id="rId2"/>
  </p:sldMasterIdLst>
  <p:notesMasterIdLst>
    <p:notesMasterId r:id="rId24"/>
  </p:notesMasterIdLst>
  <p:handoutMasterIdLst>
    <p:handoutMasterId r:id="rId25"/>
  </p:handoutMasterIdLst>
  <p:sldIdLst>
    <p:sldId id="258" r:id="rId3"/>
    <p:sldId id="260" r:id="rId4"/>
    <p:sldId id="264" r:id="rId5"/>
    <p:sldId id="265" r:id="rId6"/>
    <p:sldId id="262" r:id="rId7"/>
    <p:sldId id="266" r:id="rId8"/>
    <p:sldId id="273" r:id="rId9"/>
    <p:sldId id="263" r:id="rId10"/>
    <p:sldId id="272" r:id="rId11"/>
    <p:sldId id="281" r:id="rId12"/>
    <p:sldId id="274" r:id="rId13"/>
    <p:sldId id="275" r:id="rId14"/>
    <p:sldId id="283" r:id="rId15"/>
    <p:sldId id="277" r:id="rId16"/>
    <p:sldId id="276" r:id="rId17"/>
    <p:sldId id="284" r:id="rId18"/>
    <p:sldId id="278" r:id="rId19"/>
    <p:sldId id="279" r:id="rId20"/>
    <p:sldId id="280" r:id="rId21"/>
    <p:sldId id="28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8CD211"/>
    <a:srgbClr val="1D71CC"/>
    <a:srgbClr val="8DD2E5"/>
    <a:srgbClr val="1D364A"/>
    <a:srgbClr val="094167"/>
    <a:srgbClr val="1985C7"/>
    <a:srgbClr val="1D6C84"/>
    <a:srgbClr val="0070B5"/>
    <a:srgbClr val="5C6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552" autoAdjust="0"/>
  </p:normalViewPr>
  <p:slideViewPr>
    <p:cSldViewPr snapToGrid="0">
      <p:cViewPr>
        <p:scale>
          <a:sx n="66" d="100"/>
          <a:sy n="66" d="100"/>
        </p:scale>
        <p:origin x="1416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5AC47-1AC4-47CE-A93B-69BD784FE48A}" type="datetimeFigureOut">
              <a:rPr lang="en-US"/>
              <a:t>8/26/2016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3AAD8-78B0-4EF6-84C7-32A82E764FC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13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7794F-1BC9-4278-AE26-4DD2F6BD4056}" type="datetimeFigureOut">
              <a:rPr lang="en-US"/>
              <a:t>8/26/2016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84417-8091-4A5A-B5F1-70C19F410C1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063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biz/BdrpC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bm.biz/BdrpC6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biz/Bd4Vfp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diasd@br.ibm.co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valeriaf@br.ibm.com" TargetMode="Externa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bm.biz/Bd4Yrd" TargetMode="External"/><Relationship Id="rId3" Type="http://schemas.openxmlformats.org/officeDocument/2006/relationships/hyperlink" Target="https://ibm.biz/BdXNBD" TargetMode="External"/><Relationship Id="rId7" Type="http://schemas.openxmlformats.org/officeDocument/2006/relationships/hyperlink" Target="https://ibm.biz/BdHuzH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bm.biz/Bdr45U" TargetMode="External"/><Relationship Id="rId5" Type="http://schemas.openxmlformats.org/officeDocument/2006/relationships/hyperlink" Target="https://ibm.biz/BdrgQU" TargetMode="External"/><Relationship Id="rId4" Type="http://schemas.openxmlformats.org/officeDocument/2006/relationships/hyperlink" Target="https://ibm.biz/Bd4fgr" TargetMode="External"/><Relationship Id="rId9" Type="http://schemas.openxmlformats.org/officeDocument/2006/relationships/hyperlink" Target="https://ibm.biz/BdrhHH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-03.ibm.com/certify/tests/ovrC7020-230.s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earsonvue.com/ib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24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Nessa seção</a:t>
            </a:r>
            <a:r>
              <a:rPr lang="pt-BR" baseline="0" dirty="0"/>
              <a:t> serão apresentados cursos, workshops e treinamentos de Watson.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015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Watson Academy</a:t>
            </a:r>
            <a:r>
              <a:rPr lang="pt-B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é a principal plataforma de treinamentos de Watson. Essa plataforma pode ser acessada através do IBM PartnerWorld University.</a:t>
            </a:r>
          </a:p>
          <a:p>
            <a:b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Watson Academy (para Vendas e Marketing)  </a:t>
            </a:r>
            <a:r>
              <a:rPr lang="pt-B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https://ibm.biz/BdrpCt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Watson Academy (para técnicos) </a:t>
            </a:r>
            <a:r>
              <a:rPr lang="pt-B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https://ibm.biz/BdrpC6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0334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Treinamento técnico das APIs de Watson (em inglês) - </a:t>
            </a:r>
            <a:r>
              <a:rPr lang="pt-B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https://ibm.biz/Bd4Vfp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Treinamento técnico das APIs de Watson (em português) - </a:t>
            </a:r>
            <a:r>
              <a:rPr lang="pt-B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https://ibm.biz/Bd4AYt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014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Workshop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Presencial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Watson Explorer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IBM </a:t>
            </a:r>
            <a:r>
              <a:rPr lang="en-US" sz="1200" b="1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Tutoia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27 e 28 de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Setembro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>
                <a:effectLst/>
              </a:rPr>
            </a:br>
            <a:r>
              <a:rPr lang="en-US" dirty="0">
                <a:effectLst/>
              </a:rPr>
              <a:t>Workshop</a:t>
            </a:r>
            <a:r>
              <a:rPr lang="en-US" baseline="0" dirty="0">
                <a:effectLst/>
              </a:rPr>
              <a:t> hands-on com </a:t>
            </a:r>
            <a:r>
              <a:rPr lang="en-US" baseline="0" dirty="0" err="1">
                <a:effectLst/>
              </a:rPr>
              <a:t>duração</a:t>
            </a:r>
            <a:r>
              <a:rPr lang="en-US" baseline="0" dirty="0">
                <a:effectLst/>
              </a:rPr>
              <a:t> de </a:t>
            </a:r>
            <a:r>
              <a:rPr lang="en-US" baseline="0" dirty="0" err="1">
                <a:effectLst/>
              </a:rPr>
              <a:t>dois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dias</a:t>
            </a:r>
            <a:r>
              <a:rPr lang="en-US" baseline="0" dirty="0">
                <a:effectLst/>
              </a:rPr>
              <a:t>. O </a:t>
            </a:r>
            <a:r>
              <a:rPr lang="en-US" baseline="0" dirty="0" err="1">
                <a:effectLst/>
              </a:rPr>
              <a:t>objetivo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desse</a:t>
            </a:r>
            <a:r>
              <a:rPr lang="en-US" baseline="0" dirty="0">
                <a:effectLst/>
              </a:rPr>
              <a:t> workshop é prover </a:t>
            </a:r>
            <a:r>
              <a:rPr lang="en-US" baseline="0" dirty="0" err="1">
                <a:effectLst/>
              </a:rPr>
              <a:t>melhor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entendimento</a:t>
            </a:r>
            <a:r>
              <a:rPr lang="en-US" baseline="0" dirty="0">
                <a:effectLst/>
              </a:rPr>
              <a:t> e </a:t>
            </a:r>
            <a:r>
              <a:rPr lang="en-US" baseline="0" dirty="0" err="1">
                <a:effectLst/>
              </a:rPr>
              <a:t>estar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apto</a:t>
            </a:r>
            <a:r>
              <a:rPr lang="en-US" baseline="0" dirty="0">
                <a:effectLst/>
              </a:rPr>
              <a:t> para as </a:t>
            </a:r>
            <a:r>
              <a:rPr lang="en-US" baseline="0" dirty="0" err="1">
                <a:effectLst/>
              </a:rPr>
              <a:t>melhores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práticas</a:t>
            </a:r>
            <a:r>
              <a:rPr lang="en-US" baseline="0" dirty="0">
                <a:effectLst/>
              </a:rPr>
              <a:t> de </a:t>
            </a:r>
            <a:r>
              <a:rPr lang="en-US" baseline="0" dirty="0" err="1">
                <a:effectLst/>
              </a:rPr>
              <a:t>venda</a:t>
            </a:r>
            <a:r>
              <a:rPr lang="en-US" baseline="0" dirty="0">
                <a:effectLst/>
              </a:rPr>
              <a:t> do Watson Explorer.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Inscrição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Envie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email para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David Dias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diasd@br.ibm.com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Valéria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Franciss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valeriaf@br.ibm.com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825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Conteúdo disponibilizado</a:t>
            </a:r>
            <a:r>
              <a:rPr lang="pt-BR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 Web:</a:t>
            </a:r>
            <a:endParaRPr lang="pt-B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Repositório do IBM Watson no Github - </a:t>
            </a:r>
            <a:r>
              <a:rPr lang="pt-B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https://ibm.biz/BdXNBD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Comunidade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IBM Watson APIs developer Works - 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https://ibm.biz/Bd4fgr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Canal do Watson Developer Cloud no Slack - 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https://ibm.biz/BdrgQU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Knowledge Center: IBM Watson Explorer  - 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https://ibm.biz/Bdr45U</a:t>
            </a:r>
            <a:endParaRPr lang="en-US" sz="1200" u="sng" kern="1200" dirty="0">
              <a:solidFill>
                <a:schemeClr val="tx1"/>
              </a:solidFill>
              <a:latin typeface="+mn-lt"/>
              <a:ea typeface="+mn-ea"/>
              <a:cs typeface="+mn-cs"/>
              <a:hlinkClick r:id="rId5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u="sng" kern="1200" dirty="0">
              <a:solidFill>
                <a:schemeClr val="tx1"/>
              </a:solidFill>
              <a:latin typeface="+mn-lt"/>
              <a:ea typeface="+mn-ea"/>
              <a:cs typeface="+mn-cs"/>
              <a:hlinkClick r:id="rId5"/>
            </a:endParaRPr>
          </a:p>
          <a:p>
            <a:r>
              <a:rPr lang="pt-BR" b="1" dirty="0"/>
              <a:t>Canais</a:t>
            </a:r>
            <a:r>
              <a:rPr lang="pt-BR" b="1" baseline="0" dirty="0"/>
              <a:t> do Youtube: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IBM Watson - </a:t>
            </a:r>
            <a:r>
              <a:rPr lang="pt-B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https://ibm.biz/BdHuzH</a:t>
            </a:r>
          </a:p>
          <a:p>
            <a:r>
              <a: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IBM Watson Ecosystem - </a:t>
            </a:r>
            <a:r>
              <a:rPr lang="nl-NL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8"/>
              </a:rPr>
              <a:t>https://ibm.biz/Bd4Yrd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Aprenda tudo sobre Bluemix - </a:t>
            </a:r>
            <a:r>
              <a:rPr lang="pt-B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9"/>
              </a:rPr>
              <a:t>https://ibm.biz/BdrhHH</a:t>
            </a:r>
            <a:endParaRPr lang="pt-BR" sz="1200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Treinamento das APIs em português</a:t>
            </a:r>
            <a:r>
              <a:rPr lang="pt-BR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https://ibm.biz/Bdrh4B</a:t>
            </a:r>
            <a:endParaRPr lang="pt-BR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58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Learning Lab está no Marketplace</a:t>
            </a:r>
            <a:r>
              <a:rPr lang="pt-BR" baseline="0" dirty="0"/>
              <a:t> da IBM</a:t>
            </a:r>
          </a:p>
          <a:p>
            <a:r>
              <a:rPr lang="pt-BR" baseline="0" dirty="0"/>
              <a:t>Acesse a página para realização de treinamentos online </a:t>
            </a:r>
            <a:r>
              <a:rPr lang="pt-BR" baseline="0"/>
              <a:t>- https://ibm.biz/BdrsnG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772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Entenda</a:t>
            </a:r>
            <a:r>
              <a:rPr lang="pt-BR" baseline="0" dirty="0"/>
              <a:t> os modelos de Negócio e formatos de comercialização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376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="0" i="0" dirty="0" err="1"/>
              <a:t>Em</a:t>
            </a:r>
            <a:r>
              <a:rPr lang="en-US" altLang="ja-JP" b="0" i="0" dirty="0"/>
              <a:t> </a:t>
            </a:r>
            <a:r>
              <a:rPr lang="en-US" altLang="ja-JP" b="0" i="0" dirty="0" err="1"/>
              <a:t>caso</a:t>
            </a:r>
            <a:r>
              <a:rPr lang="en-US" altLang="ja-JP" b="0" i="0" dirty="0"/>
              <a:t> de </a:t>
            </a:r>
            <a:r>
              <a:rPr lang="en-US" altLang="ja-JP" b="0" i="0" dirty="0" err="1"/>
              <a:t>dúvidas</a:t>
            </a:r>
            <a:r>
              <a:rPr lang="en-US" altLang="ja-JP" b="0" i="0" dirty="0"/>
              <a:t>,</a:t>
            </a:r>
            <a:r>
              <a:rPr lang="en-US" altLang="ja-JP" b="0" i="0" baseline="0" dirty="0"/>
              <a:t> favor </a:t>
            </a:r>
            <a:r>
              <a:rPr lang="en-US" altLang="ja-JP" b="0" i="0" baseline="0" dirty="0" err="1"/>
              <a:t>entrar</a:t>
            </a:r>
            <a:r>
              <a:rPr lang="en-US" altLang="ja-JP" b="0" i="0" baseline="0" dirty="0"/>
              <a:t> </a:t>
            </a:r>
            <a:r>
              <a:rPr lang="en-US" altLang="ja-JP" b="0" i="0" baseline="0" dirty="0" err="1"/>
              <a:t>em</a:t>
            </a:r>
            <a:r>
              <a:rPr lang="en-US" altLang="ja-JP" b="0" i="0" baseline="0" dirty="0"/>
              <a:t> </a:t>
            </a:r>
            <a:r>
              <a:rPr lang="en-US" altLang="ja-JP" b="0" i="0" baseline="0" dirty="0" err="1"/>
              <a:t>contato</a:t>
            </a:r>
            <a:r>
              <a:rPr lang="en-US" altLang="ja-JP" b="0" i="0" baseline="0" dirty="0"/>
              <a:t>:</a:t>
            </a:r>
          </a:p>
          <a:p>
            <a:br>
              <a:rPr lang="en-US" altLang="ja-JP" b="0" i="0" baseline="0" dirty="0"/>
            </a:br>
            <a:r>
              <a:rPr lang="en-US" altLang="ja-JP" b="1" i="1" baseline="0" dirty="0"/>
              <a:t>Roberto Celestino</a:t>
            </a:r>
          </a:p>
          <a:p>
            <a:r>
              <a:rPr lang="en-US" altLang="ja-JP" b="0" i="1" baseline="0" dirty="0"/>
              <a:t>roc@br.ibm.com</a:t>
            </a:r>
          </a:p>
          <a:p>
            <a:r>
              <a:rPr lang="en-US" altLang="ja-JP" b="0" i="0" baseline="0" dirty="0"/>
              <a:t>(11)97219-9812</a:t>
            </a:r>
          </a:p>
          <a:p>
            <a:endParaRPr lang="en-US" altLang="ja-JP" b="1" i="1" baseline="0" dirty="0"/>
          </a:p>
          <a:p>
            <a:r>
              <a:rPr lang="en-US" altLang="ja-JP" b="1" i="1" baseline="0" dirty="0"/>
              <a:t>David Dias</a:t>
            </a:r>
          </a:p>
          <a:p>
            <a:r>
              <a:rPr lang="en-US" altLang="ja-JP" b="0" i="1" baseline="0" dirty="0"/>
              <a:t>diasd@br.ibm.com</a:t>
            </a:r>
          </a:p>
          <a:p>
            <a:r>
              <a:rPr lang="en-US" altLang="ja-JP" b="0" i="0" baseline="0" dirty="0"/>
              <a:t>(11)99619-6879</a:t>
            </a:r>
            <a:endParaRPr lang="en-US" altLang="ja-JP" b="0" i="0" dirty="0"/>
          </a:p>
          <a:p>
            <a:pPr defTabSz="914400">
              <a:lnSpc>
                <a:spcPct val="100000"/>
              </a:lnSpc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93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Nesta apresentação você encontrará o passo a passo para se tornar um parceiro de Watson.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06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associação ao PartnerWorld permite que você acesse as informações e o suporte de que precisa para trabalhar comprodutos e serviços IBM.</a:t>
            </a:r>
          </a:p>
          <a:p>
            <a:r>
              <a:rPr lang="pt-BR" dirty="0"/>
              <a:t>https://www-356.ibm.com/partnerworld/wps/servlet/ContentHandler/pw_com_jnw_index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09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Afilie-se</a:t>
            </a:r>
            <a:r>
              <a:rPr lang="pt-PT" baseline="0" dirty="0"/>
              <a:t> a um Distribuidor de Valor Agregado (VAD)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https://www-356.ibm.com/partnerworld/wps/servlet/mem/ContentHandler/swg_com_sfw_vad_br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36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Autorização para revenda de produtos de software IBM é obtida em nível de Grupo de Produtos</a:t>
            </a:r>
          </a:p>
          <a:p>
            <a:endParaRPr lang="pt-BR" dirty="0"/>
          </a:p>
          <a:p>
            <a:r>
              <a:rPr lang="pt-BR" dirty="0"/>
              <a:t>Primeiro, determine se os produtos que sua empresa pretende revender requerem autorização.</a:t>
            </a:r>
          </a:p>
          <a:p>
            <a:r>
              <a:rPr lang="pt-BR" dirty="0"/>
              <a:t>Parceiros Comerciais podem visualizar facilmente informações atualizadas sobre produtos autorizados para vendas por meio do canal do revendedor no site Passport Advantage Online (PAO).</a:t>
            </a:r>
          </a:p>
          <a:p>
            <a:r>
              <a:rPr lang="pt-BR" dirty="0"/>
              <a:t>http://www-01.ibm.com/software/passportadvantage/pao_reseller.html</a:t>
            </a:r>
          </a:p>
          <a:p>
            <a:endParaRPr lang="pt-BR" dirty="0"/>
          </a:p>
          <a:p>
            <a:r>
              <a:rPr lang="pt-BR" dirty="0"/>
              <a:t>Quando estiver no site do PAO, escolha o link "Price Files" e faça download do arquivo para o país desejado. Esses arquivos incluem informações do Software Value Plus. Há versões de software e SaaS desses arquivos.</a:t>
            </a:r>
          </a:p>
          <a:p>
            <a:endParaRPr lang="pt-BR" dirty="0"/>
          </a:p>
          <a:p>
            <a:r>
              <a:rPr lang="pt-BR" dirty="0"/>
              <a:t>Produtos identificados como "abertos" não requerem autorização. Consulte os produtos livres:</a:t>
            </a:r>
          </a:p>
          <a:p>
            <a:r>
              <a:rPr lang="pt-BR" dirty="0"/>
              <a:t>https://www-356.ibm.com/partnerworld/wps/servlet/ContentHandler/svp_open_products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21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IBM</a:t>
            </a:r>
            <a:r>
              <a:rPr lang="pt-BR" baseline="0" dirty="0"/>
              <a:t> Software </a:t>
            </a:r>
            <a:r>
              <a:rPr lang="pt-BR" dirty="0"/>
              <a:t>Value Incentive </a:t>
            </a:r>
            <a:r>
              <a:rPr lang="pt-PT" dirty="0"/>
              <a:t>(SVI) é uma iniciativa destinada a recompensar parceiros de negócios pelo o valor que eles contribuem em diferentes fases de uma venda.</a:t>
            </a:r>
            <a:br>
              <a:rPr lang="pt-PT" dirty="0"/>
            </a:br>
            <a:r>
              <a:rPr lang="pt-PT" dirty="0"/>
              <a:t>O SVI permite que Parceiros de Negócios que participam nas fases</a:t>
            </a:r>
            <a:r>
              <a:rPr lang="pt-PT" baseline="0" dirty="0"/>
              <a:t> de</a:t>
            </a:r>
            <a:r>
              <a:rPr lang="pt-PT" dirty="0"/>
              <a:t> identificação de oportunidade e venda sejam</a:t>
            </a:r>
            <a:r>
              <a:rPr lang="pt-PT" baseline="0" dirty="0"/>
              <a:t> recompensados financeiramente</a:t>
            </a:r>
            <a:r>
              <a:rPr lang="pt-PT" dirty="0"/>
              <a:t> (pago diretamente ao parceiro de negócio) ao demonstrar uma contribuição nessas fases.</a:t>
            </a:r>
            <a:endParaRPr lang="pt-BR" dirty="0"/>
          </a:p>
          <a:p>
            <a:endParaRPr lang="pt-BR" dirty="0"/>
          </a:p>
          <a:p>
            <a:r>
              <a:rPr lang="pt-BR" dirty="0"/>
              <a:t>https://www-356.ibm.com/partnerworld/wps/servlet/ContentHandler/swg_com_sfw_svi_index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888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Hora</a:t>
            </a:r>
            <a:r>
              <a:rPr lang="pt-BR" baseline="0" dirty="0"/>
              <a:t> de se certificar.</a:t>
            </a:r>
            <a:br>
              <a:rPr lang="pt-BR" baseline="0" dirty="0"/>
            </a:b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848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Autorização para revenda de produtos de software IBM é obtida em nível de Grupo de Produtos</a:t>
            </a:r>
          </a:p>
          <a:p>
            <a:r>
              <a:rPr lang="pt-BR" dirty="0"/>
              <a:t>Para o caso de Watson exige-se uma certificação de vendas e uma técnica.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Certificação de Venda:</a:t>
            </a:r>
            <a:br>
              <a:rPr lang="pt-BR" dirty="0"/>
            </a:br>
            <a:r>
              <a:rPr lang="en-US" b="1" dirty="0"/>
              <a:t>Test M7010-778: IBM Selling Watson Explorer Sales Mastery v1 - http://www-03.ibm.com/certify/mastery_tests/ovrM7010-778.shtml</a:t>
            </a:r>
          </a:p>
          <a:p>
            <a:r>
              <a:rPr lang="pt-BR" i="1" dirty="0"/>
              <a:t>Obs.: Essa certificação autoriza também a comercialização</a:t>
            </a:r>
            <a:r>
              <a:rPr lang="pt-BR" i="1" baseline="0" dirty="0"/>
              <a:t> de Bluemix (SaaS)</a:t>
            </a:r>
          </a:p>
          <a:p>
            <a:endParaRPr lang="pt-BR" dirty="0"/>
          </a:p>
          <a:p>
            <a:r>
              <a:rPr lang="pt-BR" dirty="0"/>
              <a:t>Certificação Técnica: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Test P7010-750: IBM Watson Explorer Advanced Edition (Analytical Components) Product Fundamentals Technical Mastery Test V2</a:t>
            </a:r>
            <a:r>
              <a:rPr lang="pt-BR" b="1" baseline="0" dirty="0"/>
              <a:t> - http://www-03.ibm.com/certify/mastery_tests/ovrP7010-750.shtml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61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A</a:t>
            </a:r>
            <a:r>
              <a:rPr lang="en-US" b="0" baseline="0" dirty="0"/>
              <a:t> </a:t>
            </a:r>
            <a:r>
              <a:rPr lang="en-US" b="0" baseline="0" dirty="0" err="1"/>
              <a:t>certificação</a:t>
            </a:r>
            <a:r>
              <a:rPr lang="en-US" b="0" baseline="0" dirty="0"/>
              <a:t> de </a:t>
            </a:r>
            <a:r>
              <a:rPr lang="en-US" b="0" baseline="0" dirty="0" err="1"/>
              <a:t>venda</a:t>
            </a:r>
            <a:r>
              <a:rPr lang="en-US" b="0" baseline="0" dirty="0"/>
              <a:t> para WEX (</a:t>
            </a:r>
            <a:r>
              <a:rPr lang="en-US" b="1" dirty="0"/>
              <a:t>Test M7010-778</a:t>
            </a:r>
            <a:r>
              <a:rPr lang="en-US" b="0" dirty="0"/>
              <a:t>)</a:t>
            </a:r>
            <a:r>
              <a:rPr lang="en-US" b="0" baseline="0" dirty="0"/>
              <a:t> </a:t>
            </a:r>
            <a:r>
              <a:rPr lang="en-US" b="0" baseline="0" dirty="0" err="1"/>
              <a:t>já</a:t>
            </a:r>
            <a:r>
              <a:rPr lang="en-US" b="0" baseline="0" dirty="0"/>
              <a:t> </a:t>
            </a:r>
            <a:r>
              <a:rPr lang="en-US" b="0" baseline="0" dirty="0" err="1"/>
              <a:t>permite</a:t>
            </a:r>
            <a:r>
              <a:rPr lang="en-US" b="0" baseline="0" dirty="0"/>
              <a:t> a </a:t>
            </a:r>
            <a:r>
              <a:rPr lang="en-US" b="0" baseline="0" dirty="0" err="1"/>
              <a:t>comercialização</a:t>
            </a:r>
            <a:r>
              <a:rPr lang="en-US" b="0" baseline="0" dirty="0"/>
              <a:t> de SaaS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Test C7020-230: IBM Watson V3 Application Development</a:t>
            </a:r>
          </a:p>
          <a:p>
            <a:r>
              <a:rPr lang="en-US" dirty="0"/>
              <a:t>Material para</a:t>
            </a:r>
            <a:r>
              <a:rPr lang="en-US" baseline="0" dirty="0"/>
              <a:t> </a:t>
            </a:r>
            <a:r>
              <a:rPr lang="en-US" baseline="0" dirty="0" err="1"/>
              <a:t>estudo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http://www-03.ibm.com/certify/tests/ovrC7020-230.shtml</a:t>
            </a:r>
            <a:endParaRPr lang="en-US" dirty="0"/>
          </a:p>
          <a:p>
            <a:r>
              <a:rPr lang="en-US" dirty="0" err="1"/>
              <a:t>Pagina</a:t>
            </a:r>
            <a:r>
              <a:rPr lang="en-US" baseline="0" dirty="0"/>
              <a:t> para </a:t>
            </a:r>
            <a:r>
              <a:rPr lang="en-US" baseline="0" dirty="0" err="1"/>
              <a:t>inscrição</a:t>
            </a:r>
            <a:r>
              <a:rPr lang="en-US" dirty="0"/>
              <a:t>(</a:t>
            </a:r>
            <a:r>
              <a:rPr lang="en-US" dirty="0" err="1"/>
              <a:t>selecione</a:t>
            </a:r>
            <a:r>
              <a:rPr lang="en-US" dirty="0"/>
              <a:t> o teste ‘IBM Watson V3 Application Development’): </a:t>
            </a:r>
            <a:r>
              <a:rPr lang="en-US" dirty="0">
                <a:hlinkClick r:id="rId4"/>
              </a:rPr>
              <a:t>http://www.pearsonvue.com/ibm/</a:t>
            </a:r>
            <a:r>
              <a:rPr lang="en-US" dirty="0"/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Utilizando</a:t>
            </a:r>
            <a:r>
              <a:rPr lang="en-US" b="0" dirty="0"/>
              <a:t> o </a:t>
            </a:r>
            <a:r>
              <a:rPr lang="en-US" b="0" dirty="0" err="1"/>
              <a:t>código</a:t>
            </a:r>
            <a:r>
              <a:rPr lang="en-US" b="0" dirty="0"/>
              <a:t> </a:t>
            </a:r>
            <a:r>
              <a:rPr lang="en-US" b="0" dirty="0" err="1"/>
              <a:t>promocional</a:t>
            </a:r>
            <a:r>
              <a:rPr lang="en-US" b="0" dirty="0"/>
              <a:t> </a:t>
            </a:r>
            <a:r>
              <a:rPr lang="en-US" b="1" dirty="0"/>
              <a:t>WATSONDEVWEC </a:t>
            </a:r>
            <a:r>
              <a:rPr lang="en-US" b="0" dirty="0" err="1"/>
              <a:t>você</a:t>
            </a:r>
            <a:r>
              <a:rPr lang="en-US" b="0" dirty="0"/>
              <a:t> </a:t>
            </a:r>
            <a:r>
              <a:rPr lang="en-US" b="0" dirty="0" err="1"/>
              <a:t>terá</a:t>
            </a:r>
            <a:r>
              <a:rPr lang="en-US" b="0" dirty="0"/>
              <a:t> </a:t>
            </a:r>
            <a:r>
              <a:rPr lang="en-US" b="1" dirty="0"/>
              <a:t>50% </a:t>
            </a:r>
            <a:r>
              <a:rPr lang="en-US" b="0" dirty="0"/>
              <a:t>de </a:t>
            </a:r>
            <a:r>
              <a:rPr lang="en-US" b="0" dirty="0" err="1"/>
              <a:t>desconto</a:t>
            </a:r>
            <a:r>
              <a:rPr lang="en-US" b="0" dirty="0"/>
              <a:t> para </a:t>
            </a:r>
            <a:r>
              <a:rPr lang="en-US" b="0" dirty="0" err="1"/>
              <a:t>realização</a:t>
            </a:r>
            <a:r>
              <a:rPr lang="en-US" b="0" dirty="0"/>
              <a:t> do teste.</a:t>
            </a:r>
            <a:r>
              <a:rPr lang="en-US" b="0" baseline="0" dirty="0"/>
              <a:t> </a:t>
            </a:r>
            <a:r>
              <a:rPr lang="en-US" b="0" baseline="0" dirty="0" err="1"/>
              <a:t>Promoção</a:t>
            </a:r>
            <a:r>
              <a:rPr lang="en-US" b="0" baseline="0" dirty="0"/>
              <a:t> </a:t>
            </a:r>
            <a:r>
              <a:rPr lang="en-US" b="0" baseline="0" dirty="0" err="1"/>
              <a:t>válida</a:t>
            </a:r>
            <a:r>
              <a:rPr lang="en-US" b="0" baseline="0" dirty="0"/>
              <a:t> </a:t>
            </a:r>
            <a:r>
              <a:rPr lang="en-US" b="0" baseline="0" dirty="0" err="1"/>
              <a:t>até</a:t>
            </a:r>
            <a:r>
              <a:rPr lang="en-US" b="0" baseline="0" dirty="0"/>
              <a:t> </a:t>
            </a:r>
            <a:r>
              <a:rPr lang="en-US" b="1" baseline="0" dirty="0">
                <a:solidFill>
                  <a:srgbClr val="FF0000"/>
                </a:solidFill>
              </a:rPr>
              <a:t>12/09/16</a:t>
            </a:r>
            <a:r>
              <a:rPr lang="en-US" b="1" baseline="0" dirty="0"/>
              <a:t>.</a:t>
            </a:r>
            <a:endParaRPr lang="en-US" b="1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84417-8091-4A5A-B5F1-70C19F410C1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047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Internal_logo_widescree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39" r="41936" b="13101"/>
          <a:stretch>
            <a:fillRect/>
          </a:stretch>
        </p:blipFill>
        <p:spPr bwMode="auto">
          <a:xfrm>
            <a:off x="6705600" y="3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467" y="3845272"/>
            <a:ext cx="6705600" cy="175097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 b="0">
                <a:solidFill>
                  <a:srgbClr val="00B2F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8467" y="2087952"/>
            <a:ext cx="6604000" cy="1467608"/>
          </a:xfrm>
          <a:extLst/>
        </p:spPr>
        <p:txBody>
          <a:bodyPr>
            <a:normAutofit/>
          </a:bodyPr>
          <a:lstStyle>
            <a:lvl1pPr algn="l">
              <a:defRPr lang="en-US" sz="3300" b="1" i="0" kern="1200" dirty="0">
                <a:solidFill>
                  <a:srgbClr val="094167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78467" y="426123"/>
            <a:ext cx="51294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300" b="0" i="0" dirty="0">
                <a:solidFill>
                  <a:srgbClr val="24B1E7"/>
                </a:solidFill>
                <a:latin typeface="+mj-lt"/>
                <a:ea typeface="Helvetica Neue" charset="0"/>
                <a:cs typeface="Helvetica Neue" charset="0"/>
              </a:rPr>
              <a:t>IBM</a:t>
            </a:r>
            <a:r>
              <a:rPr lang="en-US" sz="3300" b="1" i="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300" b="1" i="0" dirty="0">
                <a:solidFill>
                  <a:srgbClr val="094167"/>
                </a:solidFill>
                <a:latin typeface="Helvetica Neue" charset="0"/>
                <a:ea typeface="Helvetica Neue" charset="0"/>
                <a:cs typeface="Helvetica Neue" charset="0"/>
              </a:rPr>
              <a:t>Cognitive Solutions</a:t>
            </a:r>
          </a:p>
        </p:txBody>
      </p:sp>
    </p:spTree>
    <p:extLst>
      <p:ext uri="{BB962C8B-B14F-4D97-AF65-F5344CB8AC3E}">
        <p14:creationId xmlns:p14="http://schemas.microsoft.com/office/powerpoint/2010/main" val="324669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8/26/2016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9416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08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14A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BM_8bar_neg_w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2" y="6428318"/>
            <a:ext cx="486833" cy="179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953" y="402430"/>
            <a:ext cx="3429000" cy="57785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5385953" y="2493157"/>
            <a:ext cx="326073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/>
              <a:t>Obrigado!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98584" y="3426746"/>
            <a:ext cx="2831124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Roberto Celestino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Canais e Ecossistema de Watson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roc@br.ibm.com</a:t>
            </a:r>
          </a:p>
        </p:txBody>
      </p:sp>
    </p:spTree>
    <p:extLst>
      <p:ext uri="{BB962C8B-B14F-4D97-AF65-F5344CB8AC3E}">
        <p14:creationId xmlns:p14="http://schemas.microsoft.com/office/powerpoint/2010/main" val="2508128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236621" y="92994"/>
            <a:ext cx="8229600" cy="7973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>
              <a:defRPr sz="3600" b="1">
                <a:solidFill>
                  <a:schemeClr val="bg1"/>
                </a:solidFill>
                <a:latin typeface="+mj-lt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236621" y="1057359"/>
            <a:ext cx="3886200" cy="34274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89719" indent="-289719" defTabSz="457200">
              <a:spcBef>
                <a:spcPts val="200"/>
              </a:spcBef>
              <a:buSzPct val="100000"/>
              <a:defRPr sz="250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L="669131" indent="-496094" defTabSz="457200">
              <a:spcBef>
                <a:spcPts val="200"/>
              </a:spcBef>
              <a:buSzPct val="100000"/>
              <a:buChar char="–"/>
              <a:defRPr sz="250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defRPr>
            </a:lvl2pPr>
            <a:lvl3pPr marL="742950" indent="-285750" defTabSz="457200">
              <a:spcBef>
                <a:spcPts val="200"/>
              </a:spcBef>
              <a:buSzPct val="100000"/>
              <a:buChar char="–"/>
              <a:defRPr sz="250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defRPr>
            </a:lvl3pPr>
            <a:lvl4pPr marL="971550" indent="-285750" defTabSz="457200">
              <a:spcBef>
                <a:spcPts val="200"/>
              </a:spcBef>
              <a:buSzPct val="100000"/>
              <a:buChar char="–"/>
              <a:defRPr sz="250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defRPr>
            </a:lvl4pPr>
            <a:lvl5pPr marL="1200150" indent="-285750" defTabSz="457200">
              <a:spcBef>
                <a:spcPts val="200"/>
              </a:spcBef>
              <a:buSzPct val="100000"/>
              <a:buChar char="»"/>
              <a:defRPr sz="250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9841832" y="6459705"/>
            <a:ext cx="2133600" cy="229853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457200">
              <a:defRPr sz="1200">
                <a:solidFill>
                  <a:schemeClr val="bg1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Arial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27827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146"/>
          <p:cNvSpPr>
            <a:spLocks noGrp="1"/>
          </p:cNvSpPr>
          <p:nvPr>
            <p:ph type="sldNum" sz="quarter" idx="4"/>
          </p:nvPr>
        </p:nvSpPr>
        <p:spPr>
          <a:xfrm>
            <a:off x="9841832" y="6459705"/>
            <a:ext cx="2133600" cy="229853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457200">
              <a:defRPr sz="1200">
                <a:solidFill>
                  <a:schemeClr val="bg1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Arial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3954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</p:sldLayoutIdLst>
  <p:transition spd="med"/>
  <p:hf hdr="0" ftr="0" dt="0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3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5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7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58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90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22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4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5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://www-03.ibm.com/certify/mastery_tests/ovrM7010-778.shtml" TargetMode="External"/><Relationship Id="rId7" Type="http://schemas.openxmlformats.org/officeDocument/2006/relationships/hyperlink" Target="https://ibm.biz/BdrpC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://www-304.ibm.com/services/weblectures/partnerworlduniversity/?spMailingID=26278976&amp;spUserID=MjU4MTY1Nzk5OTIzS0&amp;spJobID=863217469&amp;spReportId=ODYzMjE3NDY5S0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://www-03.ibm.com/certify/mastery_tests/ovrP7010-750.shtml" TargetMode="External"/><Relationship Id="rId9" Type="http://schemas.openxmlformats.org/officeDocument/2006/relationships/hyperlink" Target="https://ibm.biz/BdrpC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Bd4Vfp" TargetMode="External"/><Relationship Id="rId5" Type="http://schemas.openxmlformats.org/officeDocument/2006/relationships/hyperlink" Target="https://ibm.biz/Bd4AYt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lt.be.ibm.com/services/weblectures/dlv/Gate.wss?handler=Information&amp;embed=no&amp;content=lecture_overview&amp;action=customer&amp;customer=watsonw3&amp;offering=wtsn&amp;itemCode=ltu51200" TargetMode="External"/><Relationship Id="rId3" Type="http://schemas.openxmlformats.org/officeDocument/2006/relationships/hyperlink" Target="http://lt.be.ibm.com/services/weblectures/dlv/Gate.wss?handler=Information&amp;embed=no&amp;content=lecture_overview&amp;action=customer&amp;customer=watsonw3&amp;offering=wtsn&amp;itemCode=ltu50889" TargetMode="External"/><Relationship Id="rId7" Type="http://schemas.openxmlformats.org/officeDocument/2006/relationships/hyperlink" Target="https://lt.be.ibm.com/services/weblectures/dlv/Gate.wss?handler=Information&amp;embed=no&amp;content=lecture_overview&amp;action=customer&amp;customer=watsonw3&amp;offering=wtsn&amp;itemCode=ltu5109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t.be.ibm.com/services/weblectures/dlv/Gate.wss?handler=Information&amp;embed=no&amp;content=lecture_overview&amp;action=customer&amp;customer=watsonw3&amp;offering=wtsn&amp;itemCode=ltu50916" TargetMode="External"/><Relationship Id="rId5" Type="http://schemas.openxmlformats.org/officeDocument/2006/relationships/hyperlink" Target="http://lt.be.ibm.com/services/weblectures/dlv/Gate.wss?handler=Information&amp;embed=no&amp;content=lecture_overview&amp;action=customer&amp;customer=watsonw3&amp;offering=wtsn&amp;itemCode=ltu50915" TargetMode="External"/><Relationship Id="rId4" Type="http://schemas.openxmlformats.org/officeDocument/2006/relationships/hyperlink" Target="http://lt.be.ibm.com/services/weblectures/dlv/Gate.wss?handler=Information&amp;embed=no&amp;content=lecture_overview&amp;action=customer&amp;customer=watsonw3&amp;offering=wtsn&amp;itemCode=ltu50914" TargetMode="External"/><Relationship Id="rId9" Type="http://schemas.openxmlformats.org/officeDocument/2006/relationships/hyperlink" Target="http://lt.be.ibm.com/services/weblectures/dlv/Gate.wss?handler=Information&amp;embed=no&amp;content=lecture_overview&amp;action=customer&amp;customer=watsonw3&amp;offering=wtsn&amp;itemCode=ltu5120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ibm.biz/BdrhHH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BdrgQU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hyperlink" Target="https://ibm.biz/BdXNBD" TargetMode="External"/><Relationship Id="rId4" Type="http://schemas.openxmlformats.org/officeDocument/2006/relationships/hyperlink" Target="https://ibm.biz/Bd4fgr" TargetMode="Externa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marketplace/learning-lab/us/en-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-356.ibm.com/partnerworld/wps/servlet/ContentHandler/pw_com_jnw_ind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-356.ibm.com/partnerworld/wps/servlet/ContentHandler/svp_authorized_portfolio_appl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-356.ibm.com/partnerworld/wps/servlet/ContentHandler/swg_com_sfw_svi_ind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-03.ibm.com/certify/mastery_tests/ovrP7010-750.shtml" TargetMode="External"/><Relationship Id="rId4" Type="http://schemas.openxmlformats.org/officeDocument/2006/relationships/hyperlink" Target="http://www-03.ibm.com/certify/mastery_tests/ovrM7010-778.s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-03.ibm.com/certify/tests/ovrC7020-230.s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67" y="4748466"/>
            <a:ext cx="2845996" cy="737936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pt-BR" sz="1800" b="1" dirty="0">
                <a:solidFill>
                  <a:srgbClr val="26B1E6"/>
                </a:solidFill>
              </a:rPr>
              <a:t>Roberto Celestino </a:t>
            </a:r>
          </a:p>
          <a:p>
            <a:pPr>
              <a:spcBef>
                <a:spcPts val="0"/>
              </a:spcBef>
            </a:pPr>
            <a:r>
              <a:rPr lang="pt-BR" sz="1400" dirty="0">
                <a:solidFill>
                  <a:srgbClr val="26B1E6"/>
                </a:solidFill>
              </a:rPr>
              <a:t>Canais e Ecossistema de Watson</a:t>
            </a:r>
          </a:p>
          <a:p>
            <a:pPr>
              <a:spcBef>
                <a:spcPts val="0"/>
              </a:spcBef>
            </a:pPr>
            <a:r>
              <a:rPr lang="pt-BR" sz="1400" dirty="0">
                <a:solidFill>
                  <a:srgbClr val="26B1E6"/>
                </a:solidFill>
              </a:rPr>
              <a:t>roc@br.ibm.com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78467" y="2585256"/>
            <a:ext cx="6604000" cy="783587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94167"/>
                </a:solidFill>
              </a:rPr>
              <a:t>Torne-se um parceiro de Watson</a:t>
            </a:r>
          </a:p>
        </p:txBody>
      </p:sp>
    </p:spTree>
    <p:extLst>
      <p:ext uri="{BB962C8B-B14F-4D97-AF65-F5344CB8AC3E}">
        <p14:creationId xmlns:p14="http://schemas.microsoft.com/office/powerpoint/2010/main" val="390302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knowle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54428"/>
            <a:ext cx="12192000" cy="69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8300" y="2120900"/>
            <a:ext cx="6921500" cy="2616200"/>
          </a:xfrm>
          <a:prstGeom prst="rect">
            <a:avLst/>
          </a:prstGeom>
          <a:solidFill>
            <a:srgbClr val="094167"/>
          </a:solidFill>
          <a:ln w="3175" cap="flat">
            <a:solidFill>
              <a:schemeClr val="tx1">
                <a:lumMod val="95000"/>
              </a:schemeClr>
            </a:solidFill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68300" y="2120901"/>
            <a:ext cx="6921500" cy="26162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Cursos, Workshops  e Treinamentos</a:t>
            </a:r>
          </a:p>
        </p:txBody>
      </p:sp>
    </p:spTree>
    <p:extLst>
      <p:ext uri="{BB962C8B-B14F-4D97-AF65-F5344CB8AC3E}">
        <p14:creationId xmlns:p14="http://schemas.microsoft.com/office/powerpoint/2010/main" val="752259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6">
            <a:hlinkClick r:id="rId3"/>
          </p:cNvPr>
          <p:cNvSpPr/>
          <p:nvPr/>
        </p:nvSpPr>
        <p:spPr>
          <a:xfrm>
            <a:off x="1021855" y="6002979"/>
            <a:ext cx="3810304" cy="558006"/>
          </a:xfrm>
          <a:prstGeom prst="roundRect">
            <a:avLst>
              <a:gd name="adj" fmla="val 22296"/>
            </a:avLst>
          </a:prstGeom>
          <a:solidFill>
            <a:srgbClr val="0070B5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Vendas &amp; Marketing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ounded Rectangle 7">
            <a:hlinkClick r:id="rId4"/>
          </p:cNvPr>
          <p:cNvSpPr/>
          <p:nvPr/>
        </p:nvSpPr>
        <p:spPr>
          <a:xfrm>
            <a:off x="7098328" y="6008242"/>
            <a:ext cx="3810304" cy="558006"/>
          </a:xfrm>
          <a:prstGeom prst="roundRect">
            <a:avLst>
              <a:gd name="adj" fmla="val 22296"/>
            </a:avLst>
          </a:prstGeom>
          <a:solidFill>
            <a:srgbClr val="0070B5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Técnico</a:t>
            </a: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 Pré Vendas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Picture 1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2604865"/>
          </a:xfrm>
          <a:prstGeom prst="rect">
            <a:avLst/>
          </a:prstGeom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7865"/>
            <a:ext cx="12192000" cy="2043567"/>
          </a:xfrm>
          <a:prstGeom prst="rect">
            <a:avLst/>
          </a:prstGeom>
        </p:spPr>
      </p:pic>
      <p:pic>
        <p:nvPicPr>
          <p:cNvPr id="14" name="Picture 1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814433"/>
            <a:ext cx="12192000" cy="20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3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95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562" y="3363203"/>
            <a:ext cx="4124325" cy="3533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3395240"/>
            <a:ext cx="4124325" cy="3533775"/>
          </a:xfrm>
          <a:prstGeom prst="rect">
            <a:avLst/>
          </a:prstGeom>
        </p:spPr>
      </p:pic>
      <p:sp>
        <p:nvSpPr>
          <p:cNvPr id="6" name="Rounded Rectangle 7">
            <a:hlinkClick r:id="rId5"/>
          </p:cNvPr>
          <p:cNvSpPr/>
          <p:nvPr/>
        </p:nvSpPr>
        <p:spPr>
          <a:xfrm>
            <a:off x="3879364" y="3640049"/>
            <a:ext cx="4433272" cy="558006"/>
          </a:xfrm>
          <a:prstGeom prst="roundRect">
            <a:avLst>
              <a:gd name="adj" fmla="val 22296"/>
            </a:avLst>
          </a:prstGeom>
          <a:solidFill>
            <a:srgbClr val="0070B5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Treinamento em Português</a:t>
            </a:r>
          </a:p>
        </p:txBody>
      </p:sp>
      <p:sp>
        <p:nvSpPr>
          <p:cNvPr id="5" name="Rounded Rectangle 6">
            <a:hlinkClick r:id="rId6"/>
          </p:cNvPr>
          <p:cNvSpPr/>
          <p:nvPr/>
        </p:nvSpPr>
        <p:spPr>
          <a:xfrm>
            <a:off x="3921671" y="4706782"/>
            <a:ext cx="4337545" cy="558006"/>
          </a:xfrm>
          <a:prstGeom prst="roundRect">
            <a:avLst>
              <a:gd name="adj" fmla="val 22296"/>
            </a:avLst>
          </a:prstGeom>
          <a:solidFill>
            <a:srgbClr val="0070B5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Treinamento em Inglês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5183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8801"/>
          <a:stretch/>
        </p:blipFill>
        <p:spPr>
          <a:xfrm>
            <a:off x="0" y="0"/>
            <a:ext cx="12192000" cy="3592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5954" y="3603569"/>
            <a:ext cx="458779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200" dirty="0">
                <a:solidFill>
                  <a:schemeClr val="bg1"/>
                </a:solidFill>
                <a:sym typeface="Helvetica Light"/>
              </a:rPr>
              <a:t>Foundation Components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4298" y="3603569"/>
            <a:ext cx="429444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200" dirty="0">
                <a:solidFill>
                  <a:schemeClr val="bg1"/>
                </a:solidFill>
                <a:sym typeface="Helvetica Light"/>
              </a:rPr>
              <a:t>Analytical Components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Rounded Rectangle 6">
            <a:hlinkClick r:id="rId3"/>
          </p:cNvPr>
          <p:cNvSpPr/>
          <p:nvPr/>
        </p:nvSpPr>
        <p:spPr>
          <a:xfrm>
            <a:off x="1414504" y="4259964"/>
            <a:ext cx="3723729" cy="558006"/>
          </a:xfrm>
          <a:prstGeom prst="roundRect">
            <a:avLst>
              <a:gd name="adj" fmla="val 22296"/>
            </a:avLst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WEX 201 – Parte 1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ounded Rectangle 6">
            <a:hlinkClick r:id="rId4"/>
          </p:cNvPr>
          <p:cNvSpPr/>
          <p:nvPr/>
        </p:nvSpPr>
        <p:spPr>
          <a:xfrm>
            <a:off x="1389335" y="4879330"/>
            <a:ext cx="3723729" cy="558006"/>
          </a:xfrm>
          <a:prstGeom prst="roundRect">
            <a:avLst>
              <a:gd name="adj" fmla="val 22296"/>
            </a:avLst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WEX 201 – Parte 2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ounded Rectangle 6">
            <a:hlinkClick r:id="rId5"/>
          </p:cNvPr>
          <p:cNvSpPr/>
          <p:nvPr/>
        </p:nvSpPr>
        <p:spPr>
          <a:xfrm>
            <a:off x="1389336" y="5498697"/>
            <a:ext cx="3723729" cy="558006"/>
          </a:xfrm>
          <a:prstGeom prst="roundRect">
            <a:avLst>
              <a:gd name="adj" fmla="val 22296"/>
            </a:avLst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WEX 201 – Parte 3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le 6">
            <a:hlinkClick r:id="rId6"/>
          </p:cNvPr>
          <p:cNvSpPr/>
          <p:nvPr/>
        </p:nvSpPr>
        <p:spPr>
          <a:xfrm>
            <a:off x="1389337" y="6118064"/>
            <a:ext cx="3723729" cy="558006"/>
          </a:xfrm>
          <a:prstGeom prst="roundRect">
            <a:avLst>
              <a:gd name="adj" fmla="val 22296"/>
            </a:avLst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WEX 201 – Parte 4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ounded Rectangle 6">
            <a:hlinkClick r:id="rId7"/>
          </p:cNvPr>
          <p:cNvSpPr/>
          <p:nvPr/>
        </p:nvSpPr>
        <p:spPr>
          <a:xfrm>
            <a:off x="7079659" y="4408830"/>
            <a:ext cx="3723729" cy="558006"/>
          </a:xfrm>
          <a:prstGeom prst="roundRect">
            <a:avLst>
              <a:gd name="adj" fmla="val 22296"/>
            </a:avLst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WEX 202 – Parte 1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ounded Rectangle 6">
            <a:hlinkClick r:id="rId8"/>
          </p:cNvPr>
          <p:cNvSpPr/>
          <p:nvPr/>
        </p:nvSpPr>
        <p:spPr>
          <a:xfrm>
            <a:off x="7079658" y="5177062"/>
            <a:ext cx="3723729" cy="558006"/>
          </a:xfrm>
          <a:prstGeom prst="roundRect">
            <a:avLst>
              <a:gd name="adj" fmla="val 22296"/>
            </a:avLst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WEX 202 – Parte 2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ounded Rectangle 6">
            <a:hlinkClick r:id="rId9"/>
          </p:cNvPr>
          <p:cNvSpPr/>
          <p:nvPr/>
        </p:nvSpPr>
        <p:spPr>
          <a:xfrm>
            <a:off x="7079657" y="5945295"/>
            <a:ext cx="3723729" cy="558006"/>
          </a:xfrm>
          <a:prstGeom prst="roundRect">
            <a:avLst>
              <a:gd name="adj" fmla="val 22296"/>
            </a:avLst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WEX 202 – Parte 3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25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sultado de imagem para workshop cod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36850" y="1690609"/>
            <a:ext cx="6718300" cy="3200558"/>
          </a:xfrm>
          <a:prstGeom prst="rect">
            <a:avLst/>
          </a:prstGeom>
          <a:solidFill>
            <a:schemeClr val="tx1">
              <a:alpha val="82000"/>
            </a:schemeClr>
          </a:solidFill>
          <a:ln w="47625" cap="flat" cmpd="thinThick">
            <a:solidFill>
              <a:schemeClr val="tx1">
                <a:lumMod val="50000"/>
              </a:schemeClr>
            </a:solidFill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7954" y="1772523"/>
            <a:ext cx="4896092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4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Helvetica Light"/>
              </a:rPr>
              <a:t>Workshop de Watson Explorer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7954" y="4077632"/>
            <a:ext cx="48960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Helvetica Light"/>
              </a:rPr>
              <a:t>27 e 28 de Setembro</a:t>
            </a:r>
          </a:p>
        </p:txBody>
      </p:sp>
    </p:spTree>
    <p:extLst>
      <p:ext uri="{BB962C8B-B14F-4D97-AF65-F5344CB8AC3E}">
        <p14:creationId xmlns:p14="http://schemas.microsoft.com/office/powerpoint/2010/main" val="496143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 descr="Resultado de imagem para co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m para developerworks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17914" r="29039" b="18577"/>
          <a:stretch/>
        </p:blipFill>
        <p:spPr bwMode="auto">
          <a:xfrm>
            <a:off x="3401742" y="4207934"/>
            <a:ext cx="242764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Resultado de imagem para slack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2493" r="1721" b="2804"/>
          <a:stretch/>
        </p:blipFill>
        <p:spPr bwMode="auto">
          <a:xfrm>
            <a:off x="9231128" y="4232321"/>
            <a:ext cx="2520000" cy="247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Resultado de imagem para youtube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 t="20443" r="8893" b="20889"/>
          <a:stretch/>
        </p:blipFill>
        <p:spPr bwMode="auto">
          <a:xfrm>
            <a:off x="440871" y="4559082"/>
            <a:ext cx="2520000" cy="1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Resultado de imagem para github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4209" r="3125" b="4125"/>
          <a:stretch/>
        </p:blipFill>
        <p:spPr bwMode="auto">
          <a:xfrm>
            <a:off x="6270257" y="4242740"/>
            <a:ext cx="2520000" cy="24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60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3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25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m para modelo de negóc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841832" y="6459705"/>
            <a:ext cx="2133600" cy="229853"/>
          </a:xfrm>
        </p:spPr>
        <p:txBody>
          <a:bodyPr/>
          <a:lstStyle/>
          <a:p>
            <a:fld id="{4FAB73BC-B049-4115-A692-8D63A059BFB8}" type="slidenum">
              <a:rPr lang="pt-BR" smtClean="0"/>
              <a:t>17</a:t>
            </a:fld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368300" y="2120900"/>
            <a:ext cx="6921500" cy="2616200"/>
          </a:xfrm>
          <a:prstGeom prst="rect">
            <a:avLst/>
          </a:prstGeom>
          <a:solidFill>
            <a:srgbClr val="094167"/>
          </a:solidFill>
          <a:ln w="3175" cap="flat">
            <a:solidFill>
              <a:schemeClr val="tx1">
                <a:lumMod val="95000"/>
              </a:schemeClr>
            </a:solidFill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8300" y="1962884"/>
            <a:ext cx="7086600" cy="293223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Comercialização &amp;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Modelo de Negócio</a:t>
            </a:r>
          </a:p>
        </p:txBody>
      </p:sp>
    </p:spTree>
    <p:extLst>
      <p:ext uri="{BB962C8B-B14F-4D97-AF65-F5344CB8AC3E}">
        <p14:creationId xmlns:p14="http://schemas.microsoft.com/office/powerpoint/2010/main" val="293070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b="8801"/>
          <a:stretch/>
        </p:blipFill>
        <p:spPr>
          <a:xfrm>
            <a:off x="0" y="0"/>
            <a:ext cx="12192000" cy="3592286"/>
          </a:xfrm>
          <a:prstGeom prst="rect">
            <a:avLst/>
          </a:prstGeom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84586"/>
              </p:ext>
            </p:extLst>
          </p:nvPr>
        </p:nvGraphicFramePr>
        <p:xfrm>
          <a:off x="264925" y="3860576"/>
          <a:ext cx="10394365" cy="304594"/>
        </p:xfrm>
        <a:graphic>
          <a:graphicData uri="http://schemas.openxmlformats.org/drawingml/2006/table">
            <a:tbl>
              <a:tblPr>
                <a:gradFill rotWithShape="1">
                  <a:gsLst>
                    <a:gs pos="0">
                      <a:srgbClr val="003756">
                        <a:tint val="50000"/>
                        <a:satMod val="300000"/>
                      </a:srgbClr>
                    </a:gs>
                    <a:gs pos="35000">
                      <a:srgbClr val="003756">
                        <a:tint val="37000"/>
                        <a:satMod val="300000"/>
                      </a:srgbClr>
                    </a:gs>
                    <a:gs pos="100000">
                      <a:srgbClr val="00375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/>
              </a:tblPr>
              <a:tblGrid>
                <a:gridCol w="691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980"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1pPr>
                      <a:lvl2pPr marL="0" marR="0" indent="1143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2pPr>
                      <a:lvl3pPr marL="0" marR="0" indent="2286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3pPr>
                      <a:lvl4pPr marL="0" marR="0" indent="3429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4pPr>
                      <a:lvl5pPr marL="0" marR="0" indent="4572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5pPr>
                      <a:lvl6pPr marL="0" marR="0" indent="5715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6pPr>
                      <a:lvl7pPr marL="0" marR="0" indent="6858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7pPr>
                      <a:lvl8pPr marL="0" marR="0" indent="8001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8pPr>
                      <a:lvl9pPr marL="0" marR="0" indent="9144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Neue Roman for IBM" pitchFamily="34" charset="0"/>
                        </a:rPr>
                        <a:t>Search and Unified Information Applications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Neue Roman for IBM" pitchFamily="34" charset="0"/>
                        <a:ea typeface="MS Gothic" charset="0"/>
                        <a:cs typeface="MS Gothic" charset="0"/>
                      </a:endParaRPr>
                    </a:p>
                  </a:txBody>
                  <a:tcPr marL="91355" marR="91355" marT="43548" marB="34287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F2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1pPr>
                      <a:lvl2pPr marL="0" marR="0" indent="1143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2pPr>
                      <a:lvl3pPr marL="0" marR="0" indent="2286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3pPr>
                      <a:lvl4pPr marL="0" marR="0" indent="3429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4pPr>
                      <a:lvl5pPr marL="0" marR="0" indent="4572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5pPr>
                      <a:lvl6pPr marL="0" marR="0" indent="5715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6pPr>
                      <a:lvl7pPr marL="0" marR="0" indent="6858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7pPr>
                      <a:lvl8pPr marL="0" marR="0" indent="8001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8pPr>
                      <a:lvl9pPr marL="0" marR="0" indent="91440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/>
                          <a:ea typeface="ＭＳ Ｐゴシック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Neue Roman for IBM" pitchFamily="34" charset="0"/>
                        </a:rPr>
                        <a:t>Analyze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Neue Roman for IBM" pitchFamily="34" charset="0"/>
                        <a:ea typeface="MS Gothic" charset="0"/>
                        <a:cs typeface="MS Gothic" charset="0"/>
                      </a:endParaRPr>
                    </a:p>
                  </a:txBody>
                  <a:tcPr marL="91355" marR="91355" marT="43548" marB="34287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D2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64925" y="4256815"/>
            <a:ext cx="7037212" cy="1143014"/>
            <a:chOff x="486201" y="1960614"/>
            <a:chExt cx="6023410" cy="1070669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486201" y="1962150"/>
              <a:ext cx="5228799" cy="1069133"/>
            </a:xfrm>
            <a:prstGeom prst="rect">
              <a:avLst/>
            </a:prstGeom>
            <a:solidFill>
              <a:srgbClr val="00B2F2"/>
            </a:solidFill>
            <a:ln>
              <a:noFill/>
            </a:ln>
            <a:effectLst/>
            <a:extLst/>
          </p:spPr>
          <p:txBody>
            <a:bodyPr lIns="122492" tIns="61245" rIns="122492" bIns="61245"/>
            <a:lstStyle>
              <a:lvl1pPr defTabSz="912813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569913" indent="-227013" defTabSz="912813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912813" indent="-227013" defTabSz="912813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 defTabSz="912813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 defTabSz="912813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marL="0" marR="0" lvl="0" indent="0" defTabSz="9128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MS Gothic" panose="020B0609070205080204" pitchFamily="49" charset="-128"/>
                </a:rPr>
                <a:t>Enterprise Edition </a:t>
              </a:r>
            </a:p>
            <a:p>
              <a:pPr marL="174625" marR="0" lvl="0" indent="-174625" defTabSz="9128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MS Gothic" panose="020B0609070205080204" pitchFamily="49" charset="-128"/>
                </a:rPr>
                <a:t>Search and 360°Exploration</a:t>
              </a:r>
            </a:p>
            <a:p>
              <a:pPr marL="174625" marR="0" lvl="0" indent="-174625" defTabSz="9128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MS Gothic" panose="020B0609070205080204" pitchFamily="49" charset="-128"/>
                </a:rPr>
                <a:t>Advanced Text Analytics</a:t>
              </a:r>
            </a:p>
            <a:p>
              <a:pPr marL="174625" marR="0" lvl="0" indent="-174625" defTabSz="9128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MS Gothic" panose="020B0609070205080204" pitchFamily="49" charset="-128"/>
                </a:rPr>
                <a:t>Licensing begins at 1 TB and scales to large volumes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4266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MS Gothic" panose="020B0609070205080204" pitchFamily="49" charset="-128"/>
              </a:endParaRPr>
            </a:p>
          </p:txBody>
        </p:sp>
        <p:sp>
          <p:nvSpPr>
            <p:cNvPr id="29" name="Hexagon 28"/>
            <p:cNvSpPr/>
            <p:nvPr/>
          </p:nvSpPr>
          <p:spPr>
            <a:xfrm>
              <a:off x="5286368" y="1960614"/>
              <a:ext cx="1223243" cy="1070669"/>
            </a:xfrm>
            <a:prstGeom prst="hexagon">
              <a:avLst/>
            </a:prstGeom>
            <a:solidFill>
              <a:srgbClr val="004266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Only Search Collections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64926" y="5491473"/>
            <a:ext cx="10394365" cy="1150821"/>
            <a:chOff x="486201" y="3105149"/>
            <a:chExt cx="8896924" cy="1077982"/>
          </a:xfrm>
        </p:grpSpPr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486201" y="3105150"/>
              <a:ext cx="7890636" cy="1077981"/>
            </a:xfrm>
            <a:prstGeom prst="rect">
              <a:avLst/>
            </a:prstGeom>
            <a:solidFill>
              <a:srgbClr val="8CD211"/>
            </a:solidFill>
            <a:ln>
              <a:noFill/>
            </a:ln>
            <a:effectLst/>
            <a:extLst/>
          </p:spPr>
          <p:txBody>
            <a:bodyPr lIns="122492" tIns="61245" rIns="122492" bIns="61245"/>
            <a:lstStyle>
              <a:lvl1pPr defTabSz="912813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569913" indent="-227013" defTabSz="912813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912813" indent="-227013" defTabSz="912813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 defTabSz="912813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 defTabSz="912813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defTabSz="9128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Wingdings" charset="0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MS PGothic" charset="0"/>
                  <a:cs typeface="MS Gothic" charset="0"/>
                </a:rPr>
                <a:t>Advanced Edition </a:t>
              </a:r>
            </a:p>
            <a:p>
              <a:pPr marL="304120" marR="0" lvl="0" indent="-304120" defTabSz="1216472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ヒラギノ角ゴ Pro W3" charset="0"/>
                </a:rPr>
                <a:t>Adds Content Analytics w/ Content Mining</a:t>
              </a:r>
            </a:p>
            <a:p>
              <a:pPr marL="304120" marR="0" lvl="0" indent="-304120" defTabSz="1216472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ヒラギノ角ゴ Pro W3" charset="0"/>
                </a:rPr>
                <a:t>Adapt Text Analytics to Your Domain and Data</a:t>
              </a:r>
            </a:p>
            <a:p>
              <a:pPr marL="304120" marR="0" lvl="0" indent="-304120" defTabSz="1216472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ヒラギノ角ゴ Pro W3" charset="0"/>
                </a:rPr>
                <a:t>Licensing begins at 1 TB for search or 0.1 TB for Analytics &amp; scales to large volumes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4266"/>
                </a:solidFill>
                <a:effectLst/>
                <a:uLnTx/>
                <a:uFillTx/>
                <a:latin typeface="Arial"/>
                <a:ea typeface="MS PGothic" charset="0"/>
                <a:cs typeface="MS Gothic" charset="0"/>
              </a:endParaRPr>
            </a:p>
          </p:txBody>
        </p:sp>
        <p:sp>
          <p:nvSpPr>
            <p:cNvPr id="32" name="Hexagon 31"/>
            <p:cNvSpPr/>
            <p:nvPr/>
          </p:nvSpPr>
          <p:spPr>
            <a:xfrm>
              <a:off x="8130104" y="3105149"/>
              <a:ext cx="1253021" cy="1077982"/>
            </a:xfrm>
            <a:prstGeom prst="hexagon">
              <a:avLst/>
            </a:prstGeom>
            <a:solidFill>
              <a:srgbClr val="004266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Search &amp; Analytics Collections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15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717593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212359" y="3931927"/>
            <a:ext cx="3414127" cy="1574856"/>
            <a:chOff x="958123" y="-314087"/>
            <a:chExt cx="3038476" cy="1260027"/>
          </a:xfrm>
        </p:grpSpPr>
        <p:grpSp>
          <p:nvGrpSpPr>
            <p:cNvPr id="97" name="Group 96"/>
            <p:cNvGrpSpPr/>
            <p:nvPr/>
          </p:nvGrpSpPr>
          <p:grpSpPr>
            <a:xfrm>
              <a:off x="958123" y="-314087"/>
              <a:ext cx="2075227" cy="413880"/>
              <a:chOff x="-4071077" y="1590913"/>
              <a:chExt cx="2075227" cy="413880"/>
            </a:xfrm>
          </p:grpSpPr>
          <p:pic>
            <p:nvPicPr>
              <p:cNvPr id="101" name="Primary-DarkBackground-450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4071077" y="1590913"/>
                <a:ext cx="457200" cy="413880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02" name="TextBox 25"/>
              <p:cNvSpPr txBox="1"/>
              <p:nvPr/>
            </p:nvSpPr>
            <p:spPr>
              <a:xfrm>
                <a:off x="-3610703" y="1673689"/>
                <a:ext cx="1614853" cy="270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66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Bluemix Paygo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Helvetica Neue Light"/>
                  <a:cs typeface="Arial"/>
                  <a:sym typeface="Helvetica Neue Light"/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998174" y="182569"/>
              <a:ext cx="2998425" cy="763371"/>
              <a:chOff x="1760174" y="-46031"/>
              <a:chExt cx="2998425" cy="763371"/>
            </a:xfrm>
          </p:grpSpPr>
          <p:sp>
            <p:nvSpPr>
              <p:cNvPr id="99" name="Rounded Rectangle 53"/>
              <p:cNvSpPr/>
              <p:nvPr/>
            </p:nvSpPr>
            <p:spPr>
              <a:xfrm>
                <a:off x="1760174" y="-46031"/>
                <a:ext cx="2998425" cy="744982"/>
              </a:xfrm>
              <a:prstGeom prst="roundRect">
                <a:avLst/>
              </a:prstGeom>
              <a:solidFill>
                <a:srgbClr val="004266">
                  <a:lumMod val="20000"/>
                  <a:lumOff val="80000"/>
                  <a:alpha val="10000"/>
                </a:srgbClr>
              </a:solidFill>
              <a:ln w="9525" cap="flat" cmpd="sng" algn="ctr">
                <a:solidFill>
                  <a:srgbClr val="00B2F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100" name="TextBox 54"/>
              <p:cNvSpPr txBox="1"/>
              <p:nvPr/>
            </p:nvSpPr>
            <p:spPr>
              <a:xfrm>
                <a:off x="1760174" y="-46031"/>
                <a:ext cx="2998425" cy="76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230"/>
                    </a:solidFill>
                    <a:effectLst/>
                    <a:uLnTx/>
                    <a:uFillTx/>
                    <a:latin typeface="Arial"/>
                    <a:ea typeface="ヒラギノ角ゴ Pro W3"/>
                    <a:cs typeface="MS PGothic" charset="0"/>
                    <a:sym typeface="Helvetica Neue"/>
                  </a:rPr>
                  <a:t>Pay for usage-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230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cs typeface="Helvetica Neue Light"/>
                    <a:sym typeface="Helvetica Neue"/>
                  </a:rPr>
                  <a:t>use what you want, when you want.  No commitment- if you don’t use anything, or if you use less than the free allowances, pay nothing. </a:t>
                </a:r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3838845" y="3899246"/>
            <a:ext cx="3765390" cy="1626586"/>
            <a:chOff x="958123" y="-438251"/>
            <a:chExt cx="3351090" cy="1301414"/>
          </a:xfrm>
        </p:grpSpPr>
        <p:grpSp>
          <p:nvGrpSpPr>
            <p:cNvPr id="91" name="Group 90"/>
            <p:cNvGrpSpPr/>
            <p:nvPr/>
          </p:nvGrpSpPr>
          <p:grpSpPr>
            <a:xfrm>
              <a:off x="958123" y="-438251"/>
              <a:ext cx="3351090" cy="467872"/>
              <a:chOff x="-4071077" y="1466749"/>
              <a:chExt cx="3351090" cy="467872"/>
            </a:xfrm>
          </p:grpSpPr>
          <p:pic>
            <p:nvPicPr>
              <p:cNvPr id="95" name="Primary-DarkBackground-450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4071077" y="1508137"/>
                <a:ext cx="457200" cy="413880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96" name="TextBox 67"/>
              <p:cNvSpPr txBox="1"/>
              <p:nvPr/>
            </p:nvSpPr>
            <p:spPr>
              <a:xfrm>
                <a:off x="-3610702" y="1466749"/>
                <a:ext cx="2890715" cy="46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66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Watson Developer Cloud (</a:t>
                </a: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4266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Bluemix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66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 Public Subscription)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Helvetica Neue Light"/>
                  <a:cs typeface="Arial"/>
                  <a:sym typeface="Helvetica Neue Light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50198" y="99793"/>
              <a:ext cx="2998425" cy="763370"/>
              <a:chOff x="1812198" y="-128807"/>
              <a:chExt cx="2998425" cy="763370"/>
            </a:xfrm>
          </p:grpSpPr>
          <p:sp>
            <p:nvSpPr>
              <p:cNvPr id="93" name="Rounded Rectangle 64"/>
              <p:cNvSpPr/>
              <p:nvPr/>
            </p:nvSpPr>
            <p:spPr>
              <a:xfrm>
                <a:off x="1812198" y="-128807"/>
                <a:ext cx="2998425" cy="744982"/>
              </a:xfrm>
              <a:prstGeom prst="roundRect">
                <a:avLst/>
              </a:prstGeom>
              <a:solidFill>
                <a:srgbClr val="004266">
                  <a:lumMod val="20000"/>
                  <a:lumOff val="80000"/>
                  <a:alpha val="10000"/>
                </a:srgbClr>
              </a:solidFill>
              <a:ln w="9525" cap="flat" cmpd="sng" algn="ctr">
                <a:solidFill>
                  <a:srgbClr val="00B2F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94" name="TextBox 65"/>
              <p:cNvSpPr txBox="1"/>
              <p:nvPr/>
            </p:nvSpPr>
            <p:spPr>
              <a:xfrm>
                <a:off x="1904273" y="-128807"/>
                <a:ext cx="2906349" cy="763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66"/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Aka “Watson Shadow PID”</a:t>
                </a:r>
              </a:p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230"/>
                    </a:solidFill>
                    <a:effectLst/>
                    <a:uLnTx/>
                    <a:uFillTx/>
                    <a:latin typeface="Arial"/>
                    <a:ea typeface="ヒラギノ角ゴ Pro W3"/>
                    <a:cs typeface="MS PGothic" charset="0"/>
                    <a:sym typeface="Helvetica Neue"/>
                  </a:rPr>
                  <a:t>Discount of usage-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230"/>
                    </a:solidFill>
                    <a:effectLst/>
                    <a:uLnTx/>
                    <a:uFillTx/>
                    <a:latin typeface="Arial"/>
                    <a:ea typeface="ヒラギノ角ゴ Pro W3"/>
                    <a:cs typeface="MS PGothic" charset="0"/>
                    <a:sym typeface="Helvetica Neue"/>
                  </a:rPr>
                  <a:t> Allows organization to receive a discount from Pay-Go pricing levels. 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7816594" y="3558720"/>
            <a:ext cx="4163049" cy="2172625"/>
            <a:chOff x="5224654" y="3276600"/>
            <a:chExt cx="3066202" cy="1600199"/>
          </a:xfrm>
        </p:grpSpPr>
        <p:grpSp>
          <p:nvGrpSpPr>
            <p:cNvPr id="85" name="Group 84"/>
            <p:cNvGrpSpPr/>
            <p:nvPr/>
          </p:nvGrpSpPr>
          <p:grpSpPr>
            <a:xfrm>
              <a:off x="5224654" y="3429000"/>
              <a:ext cx="3066202" cy="1447799"/>
              <a:chOff x="958123" y="-396863"/>
              <a:chExt cx="3704995" cy="1572744"/>
            </a:xfrm>
          </p:grpSpPr>
          <p:sp>
            <p:nvSpPr>
              <p:cNvPr id="87" name="TextBox 74"/>
              <p:cNvSpPr txBox="1"/>
              <p:nvPr/>
            </p:nvSpPr>
            <p:spPr>
              <a:xfrm>
                <a:off x="1418498" y="-396863"/>
                <a:ext cx="3244620" cy="270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66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Watson Developer Cloud Enterprise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4266"/>
                  </a:solidFill>
                  <a:effectLst/>
                  <a:uLnTx/>
                  <a:uFillTx/>
                  <a:latin typeface="Arial"/>
                  <a:ea typeface="Helvetica Neue Light"/>
                  <a:cs typeface="Arial"/>
                  <a:sym typeface="Helvetica Neue Light"/>
                </a:endParaRPr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958123" y="17017"/>
                <a:ext cx="3038476" cy="1158864"/>
                <a:chOff x="1720123" y="-211583"/>
                <a:chExt cx="3038476" cy="1158864"/>
              </a:xfrm>
            </p:grpSpPr>
            <p:sp>
              <p:nvSpPr>
                <p:cNvPr id="89" name="Rounded Rectangle 71"/>
                <p:cNvSpPr/>
                <p:nvPr/>
              </p:nvSpPr>
              <p:spPr>
                <a:xfrm>
                  <a:off x="1720123" y="-211583"/>
                  <a:ext cx="3038476" cy="1158864"/>
                </a:xfrm>
                <a:prstGeom prst="roundRect">
                  <a:avLst/>
                </a:prstGeom>
                <a:solidFill>
                  <a:srgbClr val="004266">
                    <a:lumMod val="20000"/>
                    <a:lumOff val="80000"/>
                    <a:alpha val="10000"/>
                  </a:srgbClr>
                </a:solidFill>
                <a:ln w="9525" cap="flat" cmpd="sng" algn="ctr">
                  <a:solidFill>
                    <a:srgbClr val="00B2F2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66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66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90" name="TextBox 72"/>
                <p:cNvSpPr txBox="1"/>
                <p:nvPr/>
              </p:nvSpPr>
              <p:spPr>
                <a:xfrm>
                  <a:off x="1812198" y="-211583"/>
                  <a:ext cx="2906349" cy="1108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4266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Arial"/>
                    </a:rPr>
                    <a:t>Watson Developer Cloud Enterprise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4266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Watson Shadow PID plus </a:t>
                  </a: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1230"/>
                      </a:solidFill>
                      <a:effectLst/>
                      <a:uLnTx/>
                      <a:uFillTx/>
                      <a:latin typeface="Arial"/>
                      <a:ea typeface="ヒラギノ角ゴ Pro W3"/>
                      <a:cs typeface="MS PGothic" charset="0"/>
                      <a:sym typeface="Helvetica Neue"/>
                    </a:rPr>
                    <a:t>Training &amp; Mentoring: </a:t>
                  </a: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1230"/>
                      </a:solidFill>
                      <a:effectLst/>
                      <a:uLnTx/>
                      <a:uFillTx/>
                      <a:latin typeface="Helvetica Neue Light"/>
                      <a:ea typeface="Helvetica Neue Light"/>
                      <a:cs typeface="Helvetica Neue Light"/>
                      <a:sym typeface="Helvetica Neue"/>
                    </a:rPr>
                    <a:t>Allows organizations to receive training, support and consultative guidance from Watson Solution Architects. </a:t>
                  </a:r>
                </a:p>
              </p:txBody>
            </p:sp>
          </p:grpSp>
        </p:grpSp>
        <p:pic>
          <p:nvPicPr>
            <p:cNvPr id="86" name="Picture 85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4654" y="32766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57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841832" y="6459705"/>
            <a:ext cx="2133600" cy="229853"/>
          </a:xfrm>
        </p:spPr>
        <p:txBody>
          <a:bodyPr/>
          <a:lstStyle/>
          <a:p>
            <a:fld id="{4FAB73BC-B049-4115-A692-8D63A059BFB8}" type="slidenum">
              <a:rPr lang="pt-BR" smtClean="0"/>
              <a:t>2</a:t>
            </a:fld>
            <a:endParaRPr lang="pt-BR"/>
          </a:p>
        </p:txBody>
      </p:sp>
      <p:pic>
        <p:nvPicPr>
          <p:cNvPr id="2050" name="Picture 2" descr="http://i1277.photobucket.com/albums/y500/Hshopnet_Hshopnet/Business%20Partner_zpsax6pujsu.jpg%7E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3941"/>
            <a:ext cx="12192000" cy="754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8300" y="2120900"/>
            <a:ext cx="6921500" cy="2616200"/>
          </a:xfrm>
          <a:prstGeom prst="rect">
            <a:avLst/>
          </a:prstGeom>
          <a:solidFill>
            <a:srgbClr val="094167"/>
          </a:solidFill>
          <a:ln w="3175" cap="flat">
            <a:solidFill>
              <a:schemeClr val="tx1">
                <a:lumMod val="95000"/>
              </a:schemeClr>
            </a:solidFill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8300" y="1962884"/>
            <a:ext cx="7086600" cy="293223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Programa de Parceiros IBM</a:t>
            </a:r>
          </a:p>
        </p:txBody>
      </p:sp>
    </p:spTree>
    <p:extLst>
      <p:ext uri="{BB962C8B-B14F-4D97-AF65-F5344CB8AC3E}">
        <p14:creationId xmlns:p14="http://schemas.microsoft.com/office/powerpoint/2010/main" val="396522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duvid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7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62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841832" y="6459705"/>
            <a:ext cx="2133600" cy="229853"/>
          </a:xfrm>
        </p:spPr>
        <p:txBody>
          <a:bodyPr/>
          <a:lstStyle/>
          <a:p>
            <a:fld id="{4FAB73BC-B049-4115-A692-8D63A059BFB8}" type="slidenum">
              <a:rPr lang="pt-BR" smtClean="0"/>
              <a:t>3</a:t>
            </a:fld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6950089" y="2312873"/>
            <a:ext cx="425948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800" b="0" i="0" u="none" strike="noStrike" cap="none" spc="0" normalizeH="0" baseline="0" dirty="0">
                <a:ln>
                  <a:noFill/>
                </a:ln>
                <a:solidFill>
                  <a:srgbClr val="F0F0F0"/>
                </a:solidFill>
                <a:effectLst/>
                <a:uFillTx/>
                <a:sym typeface="Helvetica Light"/>
              </a:rPr>
              <a:t>Associe-se</a:t>
            </a:r>
            <a:r>
              <a:rPr kumimoji="0" lang="pt-BR" sz="4800" b="0" i="0" u="none" strike="noStrike" cap="none" spc="0" normalizeH="0" dirty="0">
                <a:ln>
                  <a:noFill/>
                </a:ln>
                <a:solidFill>
                  <a:srgbClr val="F0F0F0"/>
                </a:solidFill>
                <a:effectLst/>
                <a:uFillTx/>
                <a:sym typeface="Helvetica Light"/>
              </a:rPr>
              <a:t> </a:t>
            </a:r>
            <a:r>
              <a:rPr lang="pt-BR" sz="4800" dirty="0">
                <a:solidFill>
                  <a:srgbClr val="F0F0F0"/>
                </a:solidFill>
                <a:sym typeface="Helvetica Light"/>
              </a:rPr>
              <a:t>a</a:t>
            </a:r>
            <a:r>
              <a:rPr kumimoji="0" lang="pt-BR" sz="4800" b="0" i="0" u="none" strike="noStrike" cap="none" spc="0" normalizeH="0" dirty="0">
                <a:ln>
                  <a:noFill/>
                </a:ln>
                <a:solidFill>
                  <a:srgbClr val="F0F0F0"/>
                </a:solidFill>
                <a:effectLst/>
                <a:uFillTx/>
                <a:sym typeface="Helvetica Light"/>
              </a:rPr>
              <a:t>o</a:t>
            </a:r>
            <a:endParaRPr kumimoji="0" lang="pt-BR" sz="4800" b="0" i="0" u="none" strike="noStrike" cap="none" spc="0" normalizeH="0" baseline="0" dirty="0">
              <a:ln>
                <a:noFill/>
              </a:ln>
              <a:solidFill>
                <a:srgbClr val="F0F0F0"/>
              </a:solidFill>
              <a:effectLst/>
              <a:uFillTx/>
              <a:sym typeface="Helvetica Light"/>
            </a:endParaRPr>
          </a:p>
        </p:txBody>
      </p:sp>
      <p:sp>
        <p:nvSpPr>
          <p:cNvPr id="13" name="Rounded Rectangle 12">
            <a:hlinkClick r:id="rId4"/>
          </p:cNvPr>
          <p:cNvSpPr/>
          <p:nvPr/>
        </p:nvSpPr>
        <p:spPr>
          <a:xfrm>
            <a:off x="8783698" y="5948424"/>
            <a:ext cx="2903429" cy="558006"/>
          </a:xfrm>
          <a:prstGeom prst="roundRect">
            <a:avLst>
              <a:gd name="adj" fmla="val 22296"/>
            </a:avLst>
          </a:prstGeom>
          <a:solidFill>
            <a:srgbClr val="0070B5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IBM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pt-BR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PartnerWorld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77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cleanfax.com/wp-content/uploads/2016/06/iStock_81558329_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8440" r="86" b="12221"/>
          <a:stretch/>
        </p:blipFill>
        <p:spPr bwMode="auto">
          <a:xfrm>
            <a:off x="-194184" y="-32085"/>
            <a:ext cx="12402225" cy="738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841832" y="6459705"/>
            <a:ext cx="2133600" cy="229853"/>
          </a:xfrm>
        </p:spPr>
        <p:txBody>
          <a:bodyPr/>
          <a:lstStyle/>
          <a:p>
            <a:fld id="{4FAB73BC-B049-4115-A692-8D63A059BFB8}" type="slidenum">
              <a:rPr lang="pt-BR" smtClean="0"/>
              <a:t>4</a:t>
            </a:fld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7295908" y="279503"/>
            <a:ext cx="4896092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5400" dirty="0">
                <a:ln w="0"/>
                <a:effectLst>
                  <a:glow rad="63500">
                    <a:schemeClr val="bg1">
                      <a:alpha val="18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sym typeface="Helvetica Light"/>
              </a:rPr>
              <a:t>Afilie-se a um Value Added Distributor</a:t>
            </a:r>
          </a:p>
        </p:txBody>
      </p:sp>
    </p:spTree>
    <p:extLst>
      <p:ext uri="{BB962C8B-B14F-4D97-AF65-F5344CB8AC3E}">
        <p14:creationId xmlns:p14="http://schemas.microsoft.com/office/powerpoint/2010/main" val="29648371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841832" y="6459705"/>
            <a:ext cx="2133600" cy="229853"/>
          </a:xfrm>
        </p:spPr>
        <p:txBody>
          <a:bodyPr/>
          <a:lstStyle/>
          <a:p>
            <a:fld id="{4FAB73BC-B049-4115-A692-8D63A059BFB8}" type="slidenum">
              <a:rPr lang="pt-BR" smtClean="0"/>
              <a:t>5</a:t>
            </a:fld>
            <a:endParaRPr lang="pt-BR"/>
          </a:p>
        </p:txBody>
      </p:sp>
      <p:pic>
        <p:nvPicPr>
          <p:cNvPr id="3076" name="Picture 4" descr="https://blackswan-analysis.co.uk/wp-content/uploads/2015/02/why-we-can-add-value-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 b="9641"/>
          <a:stretch/>
        </p:blipFill>
        <p:spPr bwMode="auto">
          <a:xfrm>
            <a:off x="0" y="-32085"/>
            <a:ext cx="12192000" cy="689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8961" y="2249654"/>
            <a:ext cx="489609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800" dirty="0">
                <a:solidFill>
                  <a:srgbClr val="115993"/>
                </a:solidFill>
                <a:effectLst>
                  <a:innerShdw blurRad="114300">
                    <a:prstClr val="black"/>
                  </a:innerShdw>
                </a:effectLst>
                <a:sym typeface="Helvetica Light"/>
              </a:rPr>
              <a:t>  Participe do IBM Software Value  Plus</a:t>
            </a:r>
          </a:p>
        </p:txBody>
      </p:sp>
      <p:sp>
        <p:nvSpPr>
          <p:cNvPr id="8" name="Rounded Rectangle 7">
            <a:hlinkClick r:id="rId4"/>
          </p:cNvPr>
          <p:cNvSpPr/>
          <p:nvPr/>
        </p:nvSpPr>
        <p:spPr>
          <a:xfrm>
            <a:off x="393540" y="6106500"/>
            <a:ext cx="3810304" cy="558006"/>
          </a:xfrm>
          <a:prstGeom prst="roundRect">
            <a:avLst>
              <a:gd name="adj" fmla="val 22296"/>
            </a:avLst>
          </a:prstGeom>
          <a:solidFill>
            <a:srgbClr val="0070B5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IBM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pt-BR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Software Value </a:t>
            </a:r>
            <a:r>
              <a:rPr kumimoji="0" lang="pt-BR" sz="24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Plus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21445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841832" y="6459705"/>
            <a:ext cx="2133600" cy="229853"/>
          </a:xfrm>
        </p:spPr>
        <p:txBody>
          <a:bodyPr/>
          <a:lstStyle/>
          <a:p>
            <a:fld id="{4FAB73BC-B049-4115-A692-8D63A059BFB8}" type="slidenum">
              <a:rPr lang="pt-BR" smtClean="0"/>
              <a:t>6</a:t>
            </a:fld>
            <a:endParaRPr lang="pt-BR"/>
          </a:p>
        </p:txBody>
      </p:sp>
      <p:pic>
        <p:nvPicPr>
          <p:cNvPr id="6148" name="Picture 4" descr="http://taxexpertadvice.com/wp-content/uploads/2014/08/11047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5"/>
          <a:stretch/>
        </p:blipFill>
        <p:spPr bwMode="auto">
          <a:xfrm>
            <a:off x="0" y="-16042"/>
            <a:ext cx="12192000" cy="687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45770" y="1006144"/>
            <a:ext cx="489609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800" b="1" dirty="0">
                <a:ln w="9525">
                  <a:solidFill>
                    <a:srgbClr val="094167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Helvetica Light"/>
              </a:rPr>
              <a:t>  Participe do IBM Software Value Incentive</a:t>
            </a:r>
          </a:p>
        </p:txBody>
      </p:sp>
      <p:sp>
        <p:nvSpPr>
          <p:cNvPr id="8" name="Rounded Rectangle 7">
            <a:hlinkClick r:id="rId4"/>
          </p:cNvPr>
          <p:cNvSpPr/>
          <p:nvPr/>
        </p:nvSpPr>
        <p:spPr>
          <a:xfrm>
            <a:off x="393540" y="6106500"/>
            <a:ext cx="4531386" cy="558006"/>
          </a:xfrm>
          <a:prstGeom prst="roundRect">
            <a:avLst>
              <a:gd name="adj" fmla="val 22296"/>
            </a:avLst>
          </a:prstGeom>
          <a:solidFill>
            <a:srgbClr val="094167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IBM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pt-BR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Software Value </a:t>
            </a:r>
            <a:r>
              <a:rPr kumimoji="0" lang="pt-BR" sz="24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Incentive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49520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ultado de imagem para doing 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5762"/>
            <a:ext cx="12192000" cy="838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8300" y="2120900"/>
            <a:ext cx="6921500" cy="2616200"/>
          </a:xfrm>
          <a:prstGeom prst="rect">
            <a:avLst/>
          </a:prstGeom>
          <a:solidFill>
            <a:srgbClr val="094167"/>
          </a:solidFill>
          <a:ln w="3175" cap="flat">
            <a:solidFill>
              <a:schemeClr val="tx1">
                <a:lumMod val="95000"/>
              </a:schemeClr>
            </a:solidFill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8300" y="1962884"/>
            <a:ext cx="7086600" cy="293223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Certificações de Watson</a:t>
            </a:r>
          </a:p>
        </p:txBody>
      </p:sp>
    </p:spTree>
    <p:extLst>
      <p:ext uri="{BB962C8B-B14F-4D97-AF65-F5344CB8AC3E}">
        <p14:creationId xmlns:p14="http://schemas.microsoft.com/office/powerpoint/2010/main" val="42702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841832" y="6459705"/>
            <a:ext cx="2133600" cy="229853"/>
          </a:xfrm>
        </p:spPr>
        <p:txBody>
          <a:bodyPr/>
          <a:lstStyle/>
          <a:p>
            <a:fld id="{4FAB73BC-B049-4115-A692-8D63A059BFB8}" type="slidenum">
              <a:rPr lang="pt-BR" smtClean="0"/>
              <a:t>8</a:t>
            </a:fld>
            <a:endParaRPr lang="pt-BR"/>
          </a:p>
        </p:txBody>
      </p:sp>
      <p:pic>
        <p:nvPicPr>
          <p:cNvPr id="5124" name="Picture 4" descr="http://www.readon-articles.com/wp-content/uploads/2016/04/CONSULTING-HERO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6"/>
          <a:stretch/>
        </p:blipFill>
        <p:spPr bwMode="auto">
          <a:xfrm>
            <a:off x="0" y="1"/>
            <a:ext cx="12192000" cy="697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961" y="2250019"/>
            <a:ext cx="489609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800" dirty="0">
                <a:solidFill>
                  <a:srgbClr val="115993"/>
                </a:solidFill>
                <a:effectLst>
                  <a:innerShdw blurRad="114300">
                    <a:prstClr val="black"/>
                  </a:innerShdw>
                </a:effectLst>
                <a:sym typeface="Helvetica Light"/>
              </a:rPr>
              <a:t>  Certificações de Watson Explorer</a:t>
            </a:r>
          </a:p>
        </p:txBody>
      </p:sp>
      <p:sp>
        <p:nvSpPr>
          <p:cNvPr id="7" name="Rounded Rectangle 6">
            <a:hlinkClick r:id="rId4"/>
          </p:cNvPr>
          <p:cNvSpPr/>
          <p:nvPr/>
        </p:nvSpPr>
        <p:spPr>
          <a:xfrm>
            <a:off x="1021855" y="6117279"/>
            <a:ext cx="3810304" cy="558006"/>
          </a:xfrm>
          <a:prstGeom prst="roundRect">
            <a:avLst>
              <a:gd name="adj" fmla="val 22296"/>
            </a:avLst>
          </a:prstGeom>
          <a:solidFill>
            <a:srgbClr val="0070B5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Certificação de</a:t>
            </a: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Vendas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ounded Rectangle 7">
            <a:hlinkClick r:id="rId5"/>
          </p:cNvPr>
          <p:cNvSpPr/>
          <p:nvPr/>
        </p:nvSpPr>
        <p:spPr>
          <a:xfrm>
            <a:off x="7098328" y="6122542"/>
            <a:ext cx="3810304" cy="558006"/>
          </a:xfrm>
          <a:prstGeom prst="roundRect">
            <a:avLst>
              <a:gd name="adj" fmla="val 22296"/>
            </a:avLst>
          </a:prstGeom>
          <a:solidFill>
            <a:srgbClr val="0070B5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Certificação Técnica</a:t>
            </a:r>
          </a:p>
        </p:txBody>
      </p:sp>
    </p:spTree>
    <p:extLst>
      <p:ext uri="{BB962C8B-B14F-4D97-AF65-F5344CB8AC3E}">
        <p14:creationId xmlns:p14="http://schemas.microsoft.com/office/powerpoint/2010/main" val="3873777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m para certification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56"/>
            <a:ext cx="12192001" cy="686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95909" y="370419"/>
            <a:ext cx="489609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800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Helvetica Light"/>
              </a:rPr>
              <a:t>Certificação de APIs de Watson</a:t>
            </a:r>
          </a:p>
        </p:txBody>
      </p:sp>
      <p:sp>
        <p:nvSpPr>
          <p:cNvPr id="7" name="Rounded Rectangle 7">
            <a:hlinkClick r:id="rId4"/>
          </p:cNvPr>
          <p:cNvSpPr/>
          <p:nvPr/>
        </p:nvSpPr>
        <p:spPr>
          <a:xfrm>
            <a:off x="342900" y="5779642"/>
            <a:ext cx="4520532" cy="558006"/>
          </a:xfrm>
          <a:prstGeom prst="roundRect">
            <a:avLst>
              <a:gd name="adj" fmla="val 22296"/>
            </a:avLst>
          </a:prstGeom>
          <a:solidFill>
            <a:srgbClr val="0070B5"/>
          </a:solidFill>
          <a:ln w="12700" cap="flat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Certificação</a:t>
            </a:r>
            <a:r>
              <a:rPr kumimoji="0" lang="pt-BR" sz="25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Desenvolvedor</a:t>
            </a:r>
            <a:endParaRPr kumimoji="0" lang="pt-BR" sz="25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7445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0B36A68-B985-479C-ABD2-B60B3ED4A3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Random to Result Process Diagram SmartArt Slide (green on black, widescreen)</Template>
  <TotalTime>0</TotalTime>
  <Words>806</Words>
  <Application>Microsoft Office PowerPoint</Application>
  <PresentationFormat>Widescreen</PresentationFormat>
  <Paragraphs>144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ＭＳ ゴシック</vt:lpstr>
      <vt:lpstr>ＭＳ ゴシック</vt:lpstr>
      <vt:lpstr>MS PGothic</vt:lpstr>
      <vt:lpstr>MS PGothic</vt:lpstr>
      <vt:lpstr>Arial</vt:lpstr>
      <vt:lpstr>Calibri</vt:lpstr>
      <vt:lpstr>Century Gothic</vt:lpstr>
      <vt:lpstr>Helvetica</vt:lpstr>
      <vt:lpstr>Helvetica Light</vt:lpstr>
      <vt:lpstr>Helvetica Neue</vt:lpstr>
      <vt:lpstr>Helvetica Neue Light</vt:lpstr>
      <vt:lpstr>HelvNeue Light for IBM</vt:lpstr>
      <vt:lpstr>HelvNeue Roman for IBM</vt:lpstr>
      <vt:lpstr>Wingdings</vt:lpstr>
      <vt:lpstr>ヒラギノ角ゴ Pro W3</vt:lpstr>
      <vt:lpstr>Black</vt:lpstr>
      <vt:lpstr>Torne-se um parceiro de Watson</vt:lpstr>
      <vt:lpstr>Programa de Parceiros IBM</vt:lpstr>
      <vt:lpstr>PowerPoint Presentation</vt:lpstr>
      <vt:lpstr>PowerPoint Presentation</vt:lpstr>
      <vt:lpstr>PowerPoint Presentation</vt:lpstr>
      <vt:lpstr>PowerPoint Presentation</vt:lpstr>
      <vt:lpstr>Certificações de Watson</vt:lpstr>
      <vt:lpstr>PowerPoint Presentation</vt:lpstr>
      <vt:lpstr>PowerPoint Presentation</vt:lpstr>
      <vt:lpstr>Cursos, Workshops  e Treinamentos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Comercialização &amp;  Modelo de Negócio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2016-07-05T21:13:34Z</dcterms:created>
  <dcterms:modified xsi:type="dcterms:W3CDTF">2016-08-27T00:48:52Z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TC028888909991</vt:lpwstr>
  </property>
</Properties>
</file>